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0" r:id="rId4"/>
    <p:sldId id="259" r:id="rId5"/>
    <p:sldId id="258" r:id="rId6"/>
    <p:sldId id="260" r:id="rId7"/>
    <p:sldId id="261" r:id="rId8"/>
    <p:sldId id="262" r:id="rId9"/>
    <p:sldId id="264" r:id="rId10"/>
    <p:sldId id="263" r:id="rId11"/>
    <p:sldId id="270" r:id="rId12"/>
    <p:sldId id="271" r:id="rId13"/>
    <p:sldId id="291" r:id="rId14"/>
    <p:sldId id="265" r:id="rId15"/>
    <p:sldId id="294" r:id="rId16"/>
    <p:sldId id="293" r:id="rId17"/>
    <p:sldId id="292" r:id="rId18"/>
    <p:sldId id="295" r:id="rId19"/>
    <p:sldId id="268" r:id="rId20"/>
    <p:sldId id="267" r:id="rId21"/>
    <p:sldId id="266" r:id="rId22"/>
    <p:sldId id="269" r:id="rId23"/>
    <p:sldId id="272" r:id="rId24"/>
    <p:sldId id="288" r:id="rId25"/>
    <p:sldId id="289" r:id="rId26"/>
    <p:sldId id="275" r:id="rId27"/>
    <p:sldId id="277" r:id="rId28"/>
    <p:sldId id="278" r:id="rId29"/>
    <p:sldId id="279" r:id="rId30"/>
    <p:sldId id="280" r:id="rId31"/>
    <p:sldId id="283" r:id="rId32"/>
    <p:sldId id="284" r:id="rId33"/>
    <p:sldId id="285" r:id="rId34"/>
    <p:sldId id="286" r:id="rId35"/>
    <p:sldId id="287" r:id="rId36"/>
    <p:sldId id="296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hyperlink" Target="https://www.google.com/imgres?imgurl=https://www2.palomar.edu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hyperlink" Target="https://www.google.com/search?q=karl+landsteiner&amp;safe=active&amp;sxsrf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3" Type="http://schemas.openxmlformats.org/officeDocument/2006/relationships/hyperlink" Target="https://www.google.com/imgres?imgurl=https://laboratoryinfo.com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3" Type="http://schemas.openxmlformats.org/officeDocument/2006/relationships/hyperlink" Target="https://www.google.com/imgres?imgurl=https://image.slidesharecdn.com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3" Type="http://schemas.openxmlformats.org/officeDocument/2006/relationships/hyperlink" Target="https://www.google.com/imgres?imgurl=https://image.slidesharecdn.com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hyperlink" Target="https://www.google.com/imgres?imgurl=https://upload.wikimedia.or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hyperlink" Target="https://www.google.com/imgres?imgurl=http://www.ajts.or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7391400" cy="2286000"/>
          </a:xfrm>
        </p:spPr>
        <p:txBody>
          <a:bodyPr>
            <a:normAutofit/>
          </a:bodyPr>
          <a:lstStyle/>
          <a:p>
            <a:pPr algn="r"/>
            <a:r>
              <a:rPr lang="en-US" dirty="0" err="1" smtClean="0"/>
              <a:t>DR.Deepa.G.S</a:t>
            </a:r>
            <a:endParaRPr lang="en-US" dirty="0" smtClean="0"/>
          </a:p>
          <a:p>
            <a:pPr algn="r"/>
            <a:r>
              <a:rPr lang="en-US" dirty="0" smtClean="0"/>
              <a:t>Assistant professor</a:t>
            </a:r>
          </a:p>
          <a:p>
            <a:pPr algn="r"/>
            <a:r>
              <a:rPr lang="en-US" dirty="0" err="1" smtClean="0"/>
              <a:t>Dept.of</a:t>
            </a:r>
            <a:r>
              <a:rPr lang="en-US" dirty="0" smtClean="0"/>
              <a:t> Physiology</a:t>
            </a:r>
          </a:p>
          <a:p>
            <a:pPr algn="r"/>
            <a:r>
              <a:rPr lang="en-US" dirty="0" err="1" smtClean="0"/>
              <a:t>Skhmc,Kulasekharam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BLOOD GROUPS </a:t>
            </a:r>
            <a:br>
              <a:rPr lang="en-US" sz="3200" dirty="0" smtClean="0"/>
            </a:br>
            <a:r>
              <a:rPr lang="en-US" sz="3200" dirty="0" smtClean="0"/>
              <a:t>AND </a:t>
            </a:r>
            <a:br>
              <a:rPr lang="en-US" sz="3200" dirty="0" smtClean="0"/>
            </a:br>
            <a:r>
              <a:rPr lang="en-US" sz="3200" dirty="0" smtClean="0"/>
              <a:t>BLOOD TRANSFUSION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1"/>
                </a:solidFill>
              </a:rPr>
              <a:t>Inheritance of blood group</a:t>
            </a:r>
            <a:endParaRPr lang="en-US" sz="4000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447800" y="1600200"/>
          <a:ext cx="5334000" cy="4343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9294"/>
                <a:gridCol w="2614706"/>
              </a:tblGrid>
              <a:tr h="74838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Genotype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Blood types</a:t>
                      </a:r>
                      <a:endParaRPr lang="en-US" sz="2400" b="1" dirty="0"/>
                    </a:p>
                  </a:txBody>
                  <a:tcPr/>
                </a:tc>
              </a:tr>
              <a:tr h="67697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OO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O</a:t>
                      </a:r>
                      <a:endParaRPr lang="en-US" sz="2800" b="1" dirty="0"/>
                    </a:p>
                  </a:txBody>
                  <a:tcPr/>
                </a:tc>
              </a:tr>
              <a:tr h="539282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OA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A</a:t>
                      </a:r>
                      <a:endParaRPr lang="en-US" sz="2800" b="1" dirty="0"/>
                    </a:p>
                  </a:txBody>
                  <a:tcPr/>
                </a:tc>
              </a:tr>
              <a:tr h="539282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AA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A</a:t>
                      </a:r>
                      <a:endParaRPr lang="en-US" sz="2800" b="1" dirty="0"/>
                    </a:p>
                  </a:txBody>
                  <a:tcPr/>
                </a:tc>
              </a:tr>
              <a:tr h="65009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OB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</a:tr>
              <a:tr h="65009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</a:tr>
              <a:tr h="539282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AB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AB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Rh group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sz="3200" dirty="0" smtClean="0"/>
              <a:t>Rh antigens-</a:t>
            </a:r>
            <a:r>
              <a:rPr lang="en-US" sz="3200" dirty="0" err="1" smtClean="0"/>
              <a:t>C,D.E,c,d,e</a:t>
            </a:r>
            <a:endParaRPr lang="en-US" sz="3200" dirty="0" smtClean="0"/>
          </a:p>
          <a:p>
            <a:r>
              <a:rPr lang="en-US" sz="3200" dirty="0" smtClean="0"/>
              <a:t>D-most common and immunogenic</a:t>
            </a:r>
          </a:p>
          <a:p>
            <a:r>
              <a:rPr lang="en-US" sz="3200" dirty="0" smtClean="0"/>
              <a:t>Presence of D antigen-</a:t>
            </a:r>
            <a:r>
              <a:rPr lang="en-US" sz="3200" dirty="0" err="1" smtClean="0"/>
              <a:t>Rh</a:t>
            </a:r>
            <a:r>
              <a:rPr lang="en-US" sz="3200" baseline="30000" dirty="0" err="1" smtClean="0"/>
              <a:t>+ve</a:t>
            </a:r>
            <a:endParaRPr lang="en-US" sz="3200" baseline="30000" dirty="0" smtClean="0"/>
          </a:p>
          <a:p>
            <a:r>
              <a:rPr lang="en-US" sz="3200" dirty="0" smtClean="0"/>
              <a:t>Absence of D antigen- Rh</a:t>
            </a:r>
            <a:r>
              <a:rPr lang="en-US" sz="3200" baseline="30000" dirty="0" smtClean="0"/>
              <a:t>-ve</a:t>
            </a:r>
          </a:p>
          <a:p>
            <a:r>
              <a:rPr lang="en-US" sz="3200" dirty="0" smtClean="0"/>
              <a:t>Present only in RBC</a:t>
            </a:r>
          </a:p>
          <a:p>
            <a:r>
              <a:rPr lang="en-US" sz="3200" dirty="0" smtClean="0"/>
              <a:t>No natural antibodies</a:t>
            </a:r>
          </a:p>
          <a:p>
            <a:r>
              <a:rPr lang="en-US" sz="3200" dirty="0" smtClean="0"/>
              <a:t>Antibodies of </a:t>
            </a:r>
            <a:r>
              <a:rPr lang="en-US" sz="3200" dirty="0" err="1" smtClean="0"/>
              <a:t>IgG</a:t>
            </a:r>
            <a:r>
              <a:rPr lang="en-US" sz="3200" dirty="0" smtClean="0"/>
              <a:t> formed when </a:t>
            </a:r>
            <a:r>
              <a:rPr lang="en-US" sz="3200" dirty="0" err="1" smtClean="0"/>
              <a:t>Rh</a:t>
            </a:r>
            <a:r>
              <a:rPr lang="en-US" sz="3200" baseline="30000" dirty="0" err="1" smtClean="0"/>
              <a:t>+ve</a:t>
            </a:r>
            <a:r>
              <a:rPr lang="en-US" sz="3200" dirty="0" smtClean="0"/>
              <a:t> blood transfused to Rh</a:t>
            </a:r>
            <a:r>
              <a:rPr lang="en-US" sz="3200" baseline="30000" dirty="0" smtClean="0"/>
              <a:t>-ve</a:t>
            </a:r>
            <a:r>
              <a:rPr lang="en-US" sz="3200" dirty="0" smtClean="0"/>
              <a:t> person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Inheritance of Rh group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b="1" dirty="0" smtClean="0"/>
              <a:t>Rhesus factor is an inherited dominant</a:t>
            </a:r>
          </a:p>
          <a:p>
            <a:pPr>
              <a:lnSpc>
                <a:spcPct val="200000"/>
              </a:lnSpc>
              <a:buNone/>
            </a:pPr>
            <a:r>
              <a:rPr lang="en-US" b="1" dirty="0" smtClean="0"/>
              <a:t>DD-</a:t>
            </a:r>
            <a:r>
              <a:rPr lang="en-US" b="1" dirty="0" err="1" smtClean="0"/>
              <a:t>Rh</a:t>
            </a:r>
            <a:r>
              <a:rPr lang="en-US" b="1" baseline="30000" dirty="0" err="1" smtClean="0"/>
              <a:t>+ve</a:t>
            </a:r>
            <a:endParaRPr lang="en-US" b="1" dirty="0" smtClean="0"/>
          </a:p>
          <a:p>
            <a:pPr>
              <a:lnSpc>
                <a:spcPct val="200000"/>
              </a:lnSpc>
              <a:buNone/>
            </a:pPr>
            <a:r>
              <a:rPr lang="en-US" b="1" dirty="0" err="1" smtClean="0"/>
              <a:t>Dd-Rh</a:t>
            </a:r>
            <a:r>
              <a:rPr lang="en-US" b="1" baseline="30000" dirty="0" err="1" smtClean="0"/>
              <a:t>+ve</a:t>
            </a:r>
            <a:endParaRPr lang="en-US" b="1" dirty="0" smtClean="0"/>
          </a:p>
          <a:p>
            <a:pPr>
              <a:lnSpc>
                <a:spcPct val="200000"/>
              </a:lnSpc>
              <a:buNone/>
            </a:pPr>
            <a:r>
              <a:rPr lang="en-US" b="1" dirty="0" err="1" smtClean="0"/>
              <a:t>dd</a:t>
            </a:r>
            <a:r>
              <a:rPr lang="en-US" b="1" dirty="0" smtClean="0"/>
              <a:t>-Rh</a:t>
            </a:r>
            <a:r>
              <a:rPr lang="en-US" b="1" baseline="30000" dirty="0" smtClean="0"/>
              <a:t>-ve</a:t>
            </a:r>
            <a:endParaRPr lang="en-US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Rh inheritance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4" name="Content Placeholder 3" descr="download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45464" y="2057400"/>
            <a:ext cx="6726936" cy="3003096"/>
          </a:xfrm>
        </p:spPr>
      </p:pic>
      <p:sp>
        <p:nvSpPr>
          <p:cNvPr id="5" name="Rectangle 4"/>
          <p:cNvSpPr/>
          <p:nvPr/>
        </p:nvSpPr>
        <p:spPr>
          <a:xfrm>
            <a:off x="1828800" y="5691157"/>
            <a:ext cx="6096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hlinkClick r:id="rId3"/>
              </a:rPr>
              <a:t>https://www.google.com/imgres?imgurl=https%3A%2F%2Fwww2.palomar.edu</a:t>
            </a:r>
            <a:endParaRPr lang="en-US" sz="11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chemeClr val="accent1"/>
                </a:solidFill>
              </a:rPr>
              <a:t>Blood transfusion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sz="3200" b="1" dirty="0" smtClean="0"/>
              <a:t>Donor-One who donates blood</a:t>
            </a:r>
          </a:p>
          <a:p>
            <a:pPr>
              <a:lnSpc>
                <a:spcPct val="200000"/>
              </a:lnSpc>
            </a:pPr>
            <a:r>
              <a:rPr lang="en-US" sz="3200" b="1" dirty="0" smtClean="0"/>
              <a:t>Recipient-One who receives blood</a:t>
            </a:r>
          </a:p>
          <a:p>
            <a:pPr>
              <a:lnSpc>
                <a:spcPct val="200000"/>
              </a:lnSpc>
            </a:pPr>
            <a:r>
              <a:rPr lang="en-US" sz="3200" b="1" dirty="0" smtClean="0"/>
              <a:t>Universal Donor- ‘O’ group</a:t>
            </a:r>
          </a:p>
          <a:p>
            <a:pPr>
              <a:lnSpc>
                <a:spcPct val="200000"/>
              </a:lnSpc>
            </a:pPr>
            <a:r>
              <a:rPr lang="en-US" sz="3200" b="1" dirty="0" smtClean="0"/>
              <a:t>Universal recipient- ‘AB’ group</a:t>
            </a:r>
          </a:p>
          <a:p>
            <a:pPr>
              <a:lnSpc>
                <a:spcPct val="200000"/>
              </a:lnSpc>
              <a:buNone/>
            </a:pPr>
            <a:endParaRPr lang="en-US" dirty="0" smtClean="0"/>
          </a:p>
          <a:p>
            <a:pPr>
              <a:lnSpc>
                <a:spcPct val="200000"/>
              </a:lnSpc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Blood transfusion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sz="3200" dirty="0" smtClean="0"/>
              <a:t>Age of donor -18-60 years</a:t>
            </a:r>
          </a:p>
          <a:p>
            <a:pPr>
              <a:lnSpc>
                <a:spcPct val="170000"/>
              </a:lnSpc>
            </a:pPr>
            <a:r>
              <a:rPr lang="en-US" sz="3200" dirty="0" smtClean="0"/>
              <a:t>Weight-45Kg</a:t>
            </a:r>
          </a:p>
          <a:p>
            <a:pPr>
              <a:lnSpc>
                <a:spcPct val="170000"/>
              </a:lnSpc>
            </a:pPr>
            <a:r>
              <a:rPr lang="en-US" sz="3200" dirty="0" smtClean="0"/>
              <a:t>Minimum interval for donation-3 months</a:t>
            </a:r>
          </a:p>
          <a:p>
            <a:pPr>
              <a:lnSpc>
                <a:spcPct val="170000"/>
              </a:lnSpc>
            </a:pPr>
            <a:r>
              <a:rPr lang="en-US" sz="3200" dirty="0" smtClean="0"/>
              <a:t>Blood volume restores in 24 hours</a:t>
            </a:r>
          </a:p>
          <a:p>
            <a:pPr>
              <a:lnSpc>
                <a:spcPct val="170000"/>
              </a:lnSpc>
            </a:pPr>
            <a:r>
              <a:rPr lang="en-US" sz="3200" dirty="0" smtClean="0"/>
              <a:t>Hb restores in 2 weeks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Blood transfusion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200" b="1" dirty="0" smtClean="0"/>
              <a:t>Procedure</a:t>
            </a:r>
          </a:p>
          <a:p>
            <a:r>
              <a:rPr lang="en-US" dirty="0" smtClean="0"/>
              <a:t>Blood collected form vein of donor under sterile condition in a bottle containing a solution of sodium citrate and glucose</a:t>
            </a:r>
          </a:p>
          <a:p>
            <a:r>
              <a:rPr lang="en-US" dirty="0" smtClean="0"/>
              <a:t>Used at once or stored at 4</a:t>
            </a:r>
            <a:r>
              <a:rPr lang="en-US" baseline="30000" dirty="0" smtClean="0"/>
              <a:t>o </a:t>
            </a:r>
            <a:r>
              <a:rPr lang="en-US" dirty="0" smtClean="0"/>
              <a:t>C </a:t>
            </a:r>
          </a:p>
          <a:p>
            <a:r>
              <a:rPr lang="en-US" dirty="0" smtClean="0"/>
              <a:t>Storage period- five weeks</a:t>
            </a:r>
          </a:p>
          <a:p>
            <a:r>
              <a:rPr lang="en-US" dirty="0" smtClean="0"/>
              <a:t>One unit of whole blood contains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   450 ml of blood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   63ml of anticoagulant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   Preservative- </a:t>
            </a:r>
            <a:r>
              <a:rPr lang="en-US" dirty="0" err="1" smtClean="0"/>
              <a:t>citrate,phospate</a:t>
            </a:r>
            <a:r>
              <a:rPr lang="en-US" dirty="0" smtClean="0"/>
              <a:t> dextrose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Precautions before blood transfusion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Donor should be healthy</a:t>
            </a:r>
          </a:p>
          <a:p>
            <a:r>
              <a:rPr lang="en-US" dirty="0" smtClean="0"/>
              <a:t>Compatibility tests should be done </a:t>
            </a:r>
          </a:p>
          <a:p>
            <a:r>
              <a:rPr lang="en-US" dirty="0" smtClean="0"/>
              <a:t>Direct cross matching- sure safe guard against transfusion complications.</a:t>
            </a:r>
          </a:p>
          <a:p>
            <a:pPr>
              <a:buNone/>
            </a:pPr>
            <a:r>
              <a:rPr lang="en-US" dirty="0" smtClean="0"/>
              <a:t>    Match the serum of the recipient directly against cell of donor</a:t>
            </a:r>
          </a:p>
          <a:p>
            <a:r>
              <a:rPr lang="en-US" dirty="0" smtClean="0"/>
              <a:t>Transfusion rate in adult-100-200ml/hour</a:t>
            </a:r>
          </a:p>
          <a:p>
            <a:pPr>
              <a:buNone/>
            </a:pPr>
            <a:r>
              <a:rPr lang="en-US" dirty="0" smtClean="0"/>
              <a:t>     Too rapid transfusion is dangerous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Blood  group compatibility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4" name="Content Placeholder 3" descr="559px-Blood_Compatibility.svg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429776" y="1981200"/>
            <a:ext cx="4188455" cy="4038600"/>
          </a:xfrm>
        </p:spPr>
      </p:pic>
      <p:sp>
        <p:nvSpPr>
          <p:cNvPr id="5" name="Rectangle 4"/>
          <p:cNvSpPr/>
          <p:nvPr/>
        </p:nvSpPr>
        <p:spPr>
          <a:xfrm>
            <a:off x="1828800" y="6172200"/>
            <a:ext cx="6096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google.com/</a:t>
            </a:r>
            <a:r>
              <a:rPr lang="en-US" sz="1000" dirty="0" err="1" smtClean="0"/>
              <a:t>imgres?imgurl</a:t>
            </a:r>
            <a:r>
              <a:rPr lang="en-US" sz="1000" dirty="0" smtClean="0"/>
              <a:t>=https%3A%2F%2Fupload.wikimedia.org</a:t>
            </a:r>
            <a:endParaRPr lang="en-US" sz="1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group compatibility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90600" y="1737358"/>
          <a:ext cx="7086600" cy="3998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7320"/>
                <a:gridCol w="1417320"/>
                <a:gridCol w="1417320"/>
                <a:gridCol w="1417320"/>
                <a:gridCol w="1417320"/>
              </a:tblGrid>
              <a:tr h="879876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Cells of Donor</a:t>
                      </a:r>
                      <a:endParaRPr lang="en-US" sz="2000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Serum of recipient</a:t>
                      </a:r>
                      <a:endParaRPr lang="en-US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73833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</a:t>
                      </a:r>
                    </a:p>
                    <a:p>
                      <a:pPr algn="ctr"/>
                      <a:r>
                        <a:rPr lang="en-US" sz="2400" dirty="0" smtClean="0"/>
                        <a:t>Anti A&amp;B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</a:p>
                    <a:p>
                      <a:pPr algn="ctr"/>
                      <a:r>
                        <a:rPr lang="en-US" sz="2400" dirty="0" smtClean="0"/>
                        <a:t>Anti-B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</a:t>
                      </a:r>
                    </a:p>
                    <a:p>
                      <a:pPr algn="ctr"/>
                      <a:r>
                        <a:rPr lang="en-US" sz="2400" dirty="0" smtClean="0"/>
                        <a:t>Anti-A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A&amp;B</a:t>
                      </a:r>
                    </a:p>
                    <a:p>
                      <a:pPr algn="ctr"/>
                      <a:r>
                        <a:rPr lang="en-US" sz="2400" dirty="0" smtClean="0"/>
                        <a:t>Nil</a:t>
                      </a:r>
                      <a:endParaRPr lang="en-US" sz="2400" dirty="0"/>
                    </a:p>
                  </a:txBody>
                  <a:tcPr/>
                </a:tc>
              </a:tr>
              <a:tr h="57383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</a:tr>
              <a:tr h="57383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</a:tr>
              <a:tr h="57383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</a:tr>
              <a:tr h="57383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Blood group systems 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en-US" sz="3600" dirty="0" smtClean="0"/>
              <a:t>ABO group-Landsteiner-1901</a:t>
            </a:r>
          </a:p>
          <a:p>
            <a:pPr>
              <a:lnSpc>
                <a:spcPct val="200000"/>
              </a:lnSpc>
            </a:pPr>
            <a:r>
              <a:rPr lang="en-US" sz="3600" dirty="0" smtClean="0"/>
              <a:t>MN group-Landsteiner and </a:t>
            </a:r>
          </a:p>
          <a:p>
            <a:pPr>
              <a:lnSpc>
                <a:spcPct val="200000"/>
              </a:lnSpc>
              <a:buNone/>
            </a:pPr>
            <a:r>
              <a:rPr lang="en-US" sz="3600" dirty="0" smtClean="0"/>
              <a:t>   Levine- 1927</a:t>
            </a:r>
          </a:p>
          <a:p>
            <a:pPr>
              <a:lnSpc>
                <a:spcPct val="200000"/>
              </a:lnSpc>
            </a:pPr>
            <a:r>
              <a:rPr lang="en-US" sz="3600" dirty="0" smtClean="0"/>
              <a:t>Rh group-Landsteiner and Weiner -1940</a:t>
            </a:r>
          </a:p>
          <a:p>
            <a:pPr>
              <a:lnSpc>
                <a:spcPct val="200000"/>
              </a:lnSpc>
            </a:pPr>
            <a:r>
              <a:rPr lang="en-US" sz="3600" dirty="0" smtClean="0"/>
              <a:t>Other-</a:t>
            </a:r>
            <a:r>
              <a:rPr lang="en-US" sz="3600" dirty="0" err="1" smtClean="0"/>
              <a:t>Lewis,Kidd,Duffy</a:t>
            </a:r>
            <a:endParaRPr lang="en-US" sz="3600" dirty="0"/>
          </a:p>
        </p:txBody>
      </p:sp>
      <p:pic>
        <p:nvPicPr>
          <p:cNvPr id="4" name="Content Placeholder 3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967068"/>
            <a:ext cx="2438400" cy="319145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486400" y="5867400"/>
            <a:ext cx="33528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hlinkClick r:id="rId3"/>
              </a:rPr>
              <a:t>https://www.google.com/search?q=karl+landsteiner&amp;safe=active&amp;sxsrf</a:t>
            </a:r>
            <a:endParaRPr lang="en-US" sz="9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Matching and cross matching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Blood matching or typing</a:t>
            </a:r>
            <a:r>
              <a:rPr lang="en-US" sz="2800" dirty="0" smtClean="0"/>
              <a:t>- </a:t>
            </a:r>
          </a:p>
          <a:p>
            <a:r>
              <a:rPr lang="en-US" sz="2800" dirty="0" smtClean="0"/>
              <a:t>To determine the blood group</a:t>
            </a:r>
          </a:p>
          <a:p>
            <a:r>
              <a:rPr lang="en-US" sz="2800" dirty="0" smtClean="0"/>
              <a:t>Recipients </a:t>
            </a:r>
            <a:r>
              <a:rPr lang="en-US" sz="2800" dirty="0" smtClean="0"/>
              <a:t>RBC + test sera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b="1" dirty="0" smtClean="0"/>
              <a:t>Cross </a:t>
            </a:r>
            <a:r>
              <a:rPr lang="en-US" sz="2800" b="1" dirty="0" smtClean="0"/>
              <a:t>matching</a:t>
            </a:r>
            <a:endParaRPr lang="en-US" sz="2800" dirty="0"/>
          </a:p>
          <a:p>
            <a:r>
              <a:rPr lang="en-US" sz="2800" dirty="0" smtClean="0"/>
              <a:t>To determine whether the Recipients body will accept the donor’s blood</a:t>
            </a:r>
          </a:p>
          <a:p>
            <a:r>
              <a:rPr lang="en-US" sz="2800" dirty="0" smtClean="0"/>
              <a:t>Recipient’s </a:t>
            </a:r>
            <a:r>
              <a:rPr lang="en-US" sz="2800" dirty="0" smtClean="0"/>
              <a:t>serum + Donor’s RBC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blood-transfusion-partv-1-23-638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70160" y="1219200"/>
            <a:ext cx="7120366" cy="4601369"/>
          </a:xfrm>
        </p:spPr>
      </p:pic>
      <p:sp>
        <p:nvSpPr>
          <p:cNvPr id="5" name="Rectangle 4"/>
          <p:cNvSpPr/>
          <p:nvPr/>
        </p:nvSpPr>
        <p:spPr>
          <a:xfrm>
            <a:off x="914400" y="6248400"/>
            <a:ext cx="38100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hlinkClick r:id="rId3"/>
              </a:rPr>
              <a:t>https://www.google.com/imgres?imgurl=https%3A%2F%2Flaboratoryinfo.com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ABO incompatibility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Signs and symptoms</a:t>
            </a:r>
          </a:p>
          <a:p>
            <a:pPr>
              <a:buNone/>
            </a:pPr>
            <a:r>
              <a:rPr lang="en-US" sz="3600" b="1" dirty="0" smtClean="0"/>
              <a:t>Non-hemolytic  transfusion reaction</a:t>
            </a:r>
            <a:r>
              <a:rPr lang="en-US" sz="3600" dirty="0" smtClean="0"/>
              <a:t> develops within few minutes to hours</a:t>
            </a:r>
          </a:p>
          <a:p>
            <a:r>
              <a:rPr lang="en-US" sz="3600" dirty="0" smtClean="0"/>
              <a:t>Fever</a:t>
            </a:r>
          </a:p>
          <a:p>
            <a:r>
              <a:rPr lang="en-US" sz="3600" dirty="0" smtClean="0"/>
              <a:t>breathing difficulty</a:t>
            </a:r>
          </a:p>
          <a:p>
            <a:r>
              <a:rPr lang="en-US" sz="3600" dirty="0" smtClean="0"/>
              <a:t>itching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Hemolytic transfusion reaction</a:t>
            </a:r>
          </a:p>
          <a:p>
            <a:pPr>
              <a:buNone/>
            </a:pPr>
            <a:r>
              <a:rPr lang="en-US" b="1" dirty="0" smtClean="0"/>
              <a:t>Acute</a:t>
            </a:r>
          </a:p>
          <a:p>
            <a:pPr>
              <a:buNone/>
            </a:pPr>
            <a:r>
              <a:rPr lang="en-US" dirty="0" smtClean="0"/>
              <a:t>    Fever, chill, increased heart rate, low Bp, shortness of breath, nausea, </a:t>
            </a:r>
            <a:r>
              <a:rPr lang="en-US" dirty="0" err="1" smtClean="0"/>
              <a:t>vomiting,chest</a:t>
            </a:r>
            <a:r>
              <a:rPr lang="en-US" dirty="0" smtClean="0"/>
              <a:t> pain</a:t>
            </a:r>
          </a:p>
          <a:p>
            <a:pPr>
              <a:buNone/>
            </a:pPr>
            <a:r>
              <a:rPr lang="en-US" b="1" dirty="0" smtClean="0"/>
              <a:t>Delayed</a:t>
            </a:r>
          </a:p>
          <a:p>
            <a:r>
              <a:rPr lang="en-US" dirty="0" smtClean="0"/>
              <a:t>Jaundice</a:t>
            </a:r>
          </a:p>
          <a:p>
            <a:r>
              <a:rPr lang="en-US" dirty="0" smtClean="0"/>
              <a:t>Cardiac shock</a:t>
            </a:r>
          </a:p>
          <a:p>
            <a:r>
              <a:rPr lang="en-US" dirty="0" smtClean="0"/>
              <a:t>Renal shutdown-</a:t>
            </a:r>
            <a:r>
              <a:rPr lang="en-US" dirty="0" err="1" smtClean="0"/>
              <a:t>anuria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Death within 10-12 days if not managed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rh-incompatibility-8-638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84678" y="896664"/>
            <a:ext cx="7949722" cy="5123136"/>
          </a:xfrm>
        </p:spPr>
      </p:pic>
      <p:sp>
        <p:nvSpPr>
          <p:cNvPr id="5" name="Rectangle 4"/>
          <p:cNvSpPr/>
          <p:nvPr/>
        </p:nvSpPr>
        <p:spPr>
          <a:xfrm>
            <a:off x="2286000" y="6019800"/>
            <a:ext cx="4267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google.com/</a:t>
            </a:r>
            <a:r>
              <a:rPr lang="en-US" sz="1000" dirty="0" err="1" smtClean="0"/>
              <a:t>imgres?imgurl</a:t>
            </a:r>
            <a:r>
              <a:rPr lang="en-US" sz="1000" dirty="0" smtClean="0"/>
              <a:t>=https%3A%2F%2Fimage.slidesharecdn.com</a:t>
            </a:r>
            <a:endParaRPr lang="en-US" sz="1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rh-incompatibility-7-638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65529" y="685800"/>
            <a:ext cx="8114439" cy="4934184"/>
          </a:xfrm>
        </p:spPr>
      </p:pic>
      <p:sp>
        <p:nvSpPr>
          <p:cNvPr id="5" name="Rectangle 4"/>
          <p:cNvSpPr/>
          <p:nvPr/>
        </p:nvSpPr>
        <p:spPr>
          <a:xfrm>
            <a:off x="1524000" y="5791200"/>
            <a:ext cx="5638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hlinkClick r:id="rId3"/>
              </a:rPr>
              <a:t>https://www.google.com/imgres?imgurl=https%3A%2F%2Fimage.slidesharecdn.com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complications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Severe anemia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Hydrops</a:t>
            </a:r>
            <a:r>
              <a:rPr lang="en-US" sz="2800" dirty="0" smtClean="0"/>
              <a:t> foetalis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Kernicterus</a:t>
            </a:r>
            <a:endParaRPr lang="en-US" sz="2800" dirty="0"/>
          </a:p>
        </p:txBody>
      </p:sp>
      <p:pic>
        <p:nvPicPr>
          <p:cNvPr id="4" name="Content Placeholder 3" descr="hemolytic-disease-of-newborn-8-72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1524000"/>
            <a:ext cx="5361696" cy="3886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85800" y="5181600"/>
            <a:ext cx="7620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hlinkClick r:id="rId3"/>
              </a:rPr>
              <a:t>https://www.google.com/imgres?imgurl=https%3A%2F%2Fimage.slidesharecdn.com</a:t>
            </a:r>
            <a:endParaRPr lang="en-US" sz="9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22694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828874" y="381000"/>
            <a:ext cx="7095926" cy="5676741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Bombay blood group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3200" dirty="0" smtClean="0"/>
              <a:t>In 1952 some Marathi speaking people around Bombay were reported to have RBC blood group antigens designated as Bombay blood group  and symbolized as oh</a:t>
            </a:r>
          </a:p>
          <a:p>
            <a:r>
              <a:rPr lang="en-US" sz="3200" dirty="0" smtClean="0"/>
              <a:t>Antigen –A,B,H absent</a:t>
            </a:r>
          </a:p>
          <a:p>
            <a:endParaRPr lang="en-US" sz="3200" dirty="0" smtClean="0"/>
          </a:p>
          <a:p>
            <a:r>
              <a:rPr lang="en-US" sz="3200" dirty="0" smtClean="0"/>
              <a:t>Antibodies-A,B,H</a:t>
            </a:r>
          </a:p>
          <a:p>
            <a:endParaRPr lang="en-US" sz="3200" dirty="0" smtClean="0"/>
          </a:p>
          <a:p>
            <a:r>
              <a:rPr lang="en-US" sz="3200" dirty="0" smtClean="0"/>
              <a:t>H antigen –precursor of A B </a:t>
            </a:r>
            <a:r>
              <a:rPr lang="en-US" sz="3200" dirty="0" smtClean="0"/>
              <a:t>antigen and present in RBC of all individuals usually 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Importance of blood grouping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3200" dirty="0" smtClean="0"/>
              <a:t>Blood transfusion and in tissue transplantation</a:t>
            </a:r>
          </a:p>
          <a:p>
            <a:pPr>
              <a:lnSpc>
                <a:spcPct val="200000"/>
              </a:lnSpc>
            </a:pPr>
            <a:r>
              <a:rPr lang="en-US" sz="3200" dirty="0" smtClean="0"/>
              <a:t>To prevent Rh incompatibility during pregnancy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lang="en-US" sz="3200" dirty="0" smtClean="0"/>
              <a:t>Blood group or blood type is determined by the presence or absence of inherited antigenic substances on the surface of Red blood cells</a:t>
            </a:r>
          </a:p>
          <a:p>
            <a:pPr>
              <a:lnSpc>
                <a:spcPct val="200000"/>
              </a:lnSpc>
            </a:pPr>
            <a:r>
              <a:rPr lang="en-US" sz="3200" dirty="0" smtClean="0"/>
              <a:t>These antigens may be proteins, carbohydrates, </a:t>
            </a:r>
            <a:r>
              <a:rPr lang="en-US" sz="3200" dirty="0" err="1" smtClean="0"/>
              <a:t>glycoproteins</a:t>
            </a:r>
            <a:r>
              <a:rPr lang="en-US" sz="3200" dirty="0" smtClean="0"/>
              <a:t> or </a:t>
            </a:r>
            <a:r>
              <a:rPr lang="en-US" sz="3200" dirty="0" err="1" smtClean="0"/>
              <a:t>glycolipids</a:t>
            </a:r>
            <a:r>
              <a:rPr lang="en-US" sz="3200" dirty="0" smtClean="0"/>
              <a:t> based on blood group system</a:t>
            </a:r>
            <a:endParaRPr lang="en-US" sz="32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Blood transfusion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b="1" dirty="0" smtClean="0"/>
              <a:t>Conditions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Anemia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Haemorrhage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Trauma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Burns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Surgery</a:t>
            </a:r>
          </a:p>
          <a:p>
            <a:pPr>
              <a:lnSpc>
                <a:spcPct val="150000"/>
              </a:lnSpc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Hazards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sz="3200" b="1" dirty="0" smtClean="0"/>
              <a:t>Transfusion reactions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ABO incompatibility                                     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Rh incompatibility</a:t>
            </a:r>
          </a:p>
          <a:p>
            <a:pPr>
              <a:lnSpc>
                <a:spcPct val="150000"/>
              </a:lnSpc>
              <a:buNone/>
            </a:pPr>
            <a:r>
              <a:rPr lang="en-US" sz="3000" b="1" dirty="0" smtClean="0"/>
              <a:t>Due to massive </a:t>
            </a:r>
            <a:r>
              <a:rPr lang="en-US" sz="3000" b="1" dirty="0" smtClean="0"/>
              <a:t>transfusion</a:t>
            </a:r>
          </a:p>
          <a:p>
            <a:pPr>
              <a:lnSpc>
                <a:spcPct val="150000"/>
              </a:lnSpc>
            </a:pPr>
            <a:r>
              <a:rPr lang="en-US" dirty="0"/>
              <a:t>C</a:t>
            </a:r>
            <a:r>
              <a:rPr lang="en-US" dirty="0" smtClean="0"/>
              <a:t>irculatory </a:t>
            </a:r>
            <a:r>
              <a:rPr lang="en-US" dirty="0" smtClean="0"/>
              <a:t>shock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Hyperkalemia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Hypocalcemia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err="1" smtClean="0"/>
              <a:t>Hemosiderosis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Due to Faulty techniques</a:t>
            </a:r>
          </a:p>
          <a:p>
            <a:r>
              <a:rPr lang="en-US" dirty="0" err="1" smtClean="0"/>
              <a:t>Thrombophlebitis</a:t>
            </a:r>
            <a:endParaRPr lang="en-US" dirty="0" smtClean="0"/>
          </a:p>
          <a:p>
            <a:r>
              <a:rPr lang="en-US" dirty="0" smtClean="0"/>
              <a:t>Air embolism</a:t>
            </a:r>
          </a:p>
          <a:p>
            <a:pPr>
              <a:buNone/>
            </a:pPr>
            <a:r>
              <a:rPr lang="en-US" b="1" dirty="0" smtClean="0"/>
              <a:t>Transmission of infections</a:t>
            </a:r>
          </a:p>
          <a:p>
            <a:r>
              <a:rPr lang="en-US" dirty="0" smtClean="0"/>
              <a:t>HIV</a:t>
            </a:r>
          </a:p>
          <a:p>
            <a:r>
              <a:rPr lang="en-US" dirty="0" smtClean="0"/>
              <a:t>Hepatitis B,A</a:t>
            </a:r>
          </a:p>
          <a:p>
            <a:r>
              <a:rPr lang="en-US" dirty="0" smtClean="0"/>
              <a:t>Glandular fever</a:t>
            </a:r>
          </a:p>
          <a:p>
            <a:r>
              <a:rPr lang="en-US" dirty="0" smtClean="0"/>
              <a:t>Herpes</a:t>
            </a:r>
          </a:p>
          <a:p>
            <a:r>
              <a:rPr lang="en-US" dirty="0" smtClean="0"/>
              <a:t>Bacterial infections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Blood substitutes</a:t>
            </a:r>
          </a:p>
          <a:p>
            <a:r>
              <a:rPr lang="en-US" sz="3200" dirty="0" smtClean="0"/>
              <a:t>Human plasma</a:t>
            </a:r>
          </a:p>
          <a:p>
            <a:r>
              <a:rPr lang="en-US" sz="3200" dirty="0" smtClean="0"/>
              <a:t>0.9%sodiumchloride</a:t>
            </a:r>
          </a:p>
          <a:p>
            <a:pPr marL="0" indent="0">
              <a:buNone/>
            </a:pPr>
            <a:r>
              <a:rPr lang="en-US" sz="3200" dirty="0" smtClean="0"/>
              <a:t>Colloids like </a:t>
            </a:r>
          </a:p>
          <a:p>
            <a:r>
              <a:rPr lang="en-US" sz="3200" dirty="0"/>
              <a:t>G</a:t>
            </a:r>
            <a:r>
              <a:rPr lang="en-US" sz="3200" dirty="0" smtClean="0"/>
              <a:t>um </a:t>
            </a:r>
            <a:r>
              <a:rPr lang="en-US" sz="3200" dirty="0" err="1" smtClean="0"/>
              <a:t>accacia</a:t>
            </a:r>
            <a:endParaRPr lang="en-US" sz="3200" dirty="0" smtClean="0"/>
          </a:p>
          <a:p>
            <a:r>
              <a:rPr lang="en-US" sz="3200" dirty="0" err="1" smtClean="0"/>
              <a:t>Isingglass</a:t>
            </a:r>
            <a:r>
              <a:rPr lang="en-US" sz="3200" dirty="0" smtClean="0"/>
              <a:t> </a:t>
            </a:r>
          </a:p>
          <a:p>
            <a:r>
              <a:rPr lang="en-US" sz="3200" dirty="0" err="1" smtClean="0"/>
              <a:t>Dextran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Exchange transfusion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143000"/>
            <a:ext cx="7848600" cy="4876800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Replacement transfusion</a:t>
            </a:r>
          </a:p>
          <a:p>
            <a:pPr>
              <a:buNone/>
            </a:pPr>
            <a:r>
              <a:rPr lang="en-US" sz="3200" b="1" dirty="0" smtClean="0"/>
              <a:t>Indications</a:t>
            </a:r>
          </a:p>
          <a:p>
            <a:r>
              <a:rPr lang="en-US" sz="3200" dirty="0" smtClean="0"/>
              <a:t>Erythroblastosis foetalis</a:t>
            </a:r>
          </a:p>
          <a:p>
            <a:r>
              <a:rPr lang="en-US" sz="3200" dirty="0" smtClean="0"/>
              <a:t>Sickle cell anemia</a:t>
            </a:r>
          </a:p>
          <a:p>
            <a:r>
              <a:rPr lang="en-US" sz="3200" dirty="0" smtClean="0"/>
              <a:t>Severe polycythemia</a:t>
            </a:r>
          </a:p>
          <a:p>
            <a:r>
              <a:rPr lang="en-US" sz="3200" dirty="0" smtClean="0"/>
              <a:t>Toxicity of drugs</a:t>
            </a:r>
          </a:p>
          <a:p>
            <a:r>
              <a:rPr lang="en-US" sz="3200" dirty="0" smtClean="0"/>
              <a:t>Severe jaundice</a:t>
            </a:r>
            <a:endParaRPr lang="en-US" sz="32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Procedure</a:t>
            </a:r>
          </a:p>
          <a:p>
            <a:r>
              <a:rPr lang="en-US" sz="3200" dirty="0" smtClean="0"/>
              <a:t>5-20ml blood drawn out</a:t>
            </a:r>
          </a:p>
          <a:p>
            <a:r>
              <a:rPr lang="en-US" sz="3200" dirty="0" smtClean="0"/>
              <a:t>Equal quantity fresh </a:t>
            </a:r>
            <a:r>
              <a:rPr lang="en-US" sz="3200" dirty="0" err="1" smtClean="0"/>
              <a:t>prewarmed</a:t>
            </a:r>
            <a:r>
              <a:rPr lang="en-US" sz="3200" dirty="0" smtClean="0"/>
              <a:t> blood or plasma-infused</a:t>
            </a:r>
          </a:p>
          <a:p>
            <a:r>
              <a:rPr lang="en-US" sz="3200" dirty="0" smtClean="0"/>
              <a:t>Repeat the procedure within few hours till the whole of predetermined volume of blood exchanged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000" i="1" dirty="0" smtClean="0">
                <a:solidFill>
                  <a:srgbClr val="FF0000"/>
                </a:solidFill>
              </a:rPr>
              <a:t>Thank you</a:t>
            </a:r>
            <a:endParaRPr lang="en-US" sz="6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809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Antigen and antibody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200" dirty="0" err="1" smtClean="0">
                <a:latin typeface="Arial Rounded MT Bold" pitchFamily="34" charset="0"/>
              </a:rPr>
              <a:t>Agglutinogens</a:t>
            </a:r>
            <a:r>
              <a:rPr lang="en-US" sz="3200" dirty="0" smtClean="0">
                <a:latin typeface="Arial Rounded MT Bold" pitchFamily="34" charset="0"/>
              </a:rPr>
              <a:t> or Antigens present in cell membrane of  RBC</a:t>
            </a:r>
          </a:p>
          <a:p>
            <a:r>
              <a:rPr lang="en-US" sz="3200" dirty="0" smtClean="0">
                <a:latin typeface="Arial Rounded MT Bold" pitchFamily="34" charset="0"/>
              </a:rPr>
              <a:t>Antigen A</a:t>
            </a:r>
          </a:p>
          <a:p>
            <a:r>
              <a:rPr lang="en-US" sz="3200" dirty="0" smtClean="0">
                <a:latin typeface="Arial Rounded MT Bold" pitchFamily="34" charset="0"/>
              </a:rPr>
              <a:t>Antigen B</a:t>
            </a:r>
          </a:p>
          <a:p>
            <a:pPr>
              <a:buNone/>
            </a:pPr>
            <a:endParaRPr lang="en-US" sz="3600" dirty="0" smtClean="0">
              <a:latin typeface="Arial Rounded MT Bold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Arial Rounded MT Bold" pitchFamily="34" charset="0"/>
              </a:rPr>
              <a:t>Agglutinins or Antibodies are present in Serum</a:t>
            </a:r>
          </a:p>
          <a:p>
            <a:r>
              <a:rPr lang="en-US" sz="3600" dirty="0" smtClean="0">
                <a:latin typeface="Arial Rounded MT Bold" pitchFamily="34" charset="0"/>
              </a:rPr>
              <a:t>   </a:t>
            </a:r>
            <a:r>
              <a:rPr lang="el-GR" sz="3600" b="1" dirty="0" smtClean="0"/>
              <a:t>α</a:t>
            </a:r>
            <a:r>
              <a:rPr lang="en-US" sz="3600" b="1" dirty="0" smtClean="0">
                <a:latin typeface="Arial Rounded MT Bold" pitchFamily="34" charset="0"/>
              </a:rPr>
              <a:t>  - anti A </a:t>
            </a:r>
          </a:p>
          <a:p>
            <a:r>
              <a:rPr lang="en-US" sz="3600" b="1" dirty="0" smtClean="0">
                <a:latin typeface="Arial Rounded MT Bold" pitchFamily="34" charset="0"/>
              </a:rPr>
              <a:t>   </a:t>
            </a:r>
            <a:r>
              <a:rPr lang="el-GR" sz="3600" b="1" dirty="0" smtClean="0"/>
              <a:t>β</a:t>
            </a:r>
            <a:r>
              <a:rPr lang="en-US" sz="3600" b="1" dirty="0" smtClean="0"/>
              <a:t>  -</a:t>
            </a:r>
            <a:r>
              <a:rPr lang="en-US" sz="3600" b="1" dirty="0" smtClean="0">
                <a:latin typeface="Arial Rounded MT Bold" pitchFamily="34" charset="0"/>
              </a:rPr>
              <a:t> anti </a:t>
            </a:r>
            <a:r>
              <a:rPr lang="en-US" sz="3600" dirty="0" smtClean="0">
                <a:latin typeface="Arial Rounded MT Bold" pitchFamily="34" charset="0"/>
              </a:rPr>
              <a:t>B</a:t>
            </a:r>
            <a:endParaRPr lang="en-US" sz="36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ABO system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4" name="Content Placeholder 3" descr="410px-ABO_blood_type.svg (1)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955934" y="1669020"/>
            <a:ext cx="6941178" cy="3817380"/>
          </a:xfrm>
        </p:spPr>
      </p:pic>
      <p:sp>
        <p:nvSpPr>
          <p:cNvPr id="5" name="Rectangle 4"/>
          <p:cNvSpPr/>
          <p:nvPr/>
        </p:nvSpPr>
        <p:spPr>
          <a:xfrm>
            <a:off x="457200" y="5791199"/>
            <a:ext cx="8001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dirty="0" smtClean="0"/>
              <a:t>https://www.google.com/imgres?imgurl=https%3A%2F%2Fupload.wikimedia.or</a:t>
            </a:r>
            <a:r>
              <a:rPr lang="en-US" sz="900" dirty="0" smtClean="0">
                <a:hlinkClick r:id="rId3"/>
              </a:rPr>
              <a:t>g</a:t>
            </a:r>
            <a:endParaRPr lang="en-US" sz="9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>Antigens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Complex </a:t>
            </a:r>
            <a:r>
              <a:rPr lang="en-US" sz="3200" dirty="0" err="1" smtClean="0"/>
              <a:t>oligosacharides</a:t>
            </a:r>
            <a:endParaRPr lang="en-US" sz="3200" dirty="0" smtClean="0"/>
          </a:p>
          <a:p>
            <a:r>
              <a:rPr lang="en-US" sz="3200" dirty="0" smtClean="0"/>
              <a:t>First appearance-Sixth week of </a:t>
            </a:r>
            <a:r>
              <a:rPr lang="en-US" sz="3200" dirty="0" err="1" smtClean="0"/>
              <a:t>foetal</a:t>
            </a:r>
            <a:r>
              <a:rPr lang="en-US" sz="3200" dirty="0" smtClean="0"/>
              <a:t> life</a:t>
            </a:r>
          </a:p>
          <a:p>
            <a:r>
              <a:rPr lang="en-US" sz="3200" dirty="0" smtClean="0"/>
              <a:t>At birth-1/5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of adult</a:t>
            </a:r>
          </a:p>
          <a:p>
            <a:r>
              <a:rPr lang="en-US" sz="3200" dirty="0" smtClean="0"/>
              <a:t>Found in other organs like Salivary glands, pancreas, </a:t>
            </a:r>
            <a:r>
              <a:rPr lang="en-US" sz="3200" dirty="0" err="1" smtClean="0"/>
              <a:t>kidney,liver,lung</a:t>
            </a:r>
            <a:r>
              <a:rPr lang="en-US" sz="3200" dirty="0" smtClean="0"/>
              <a:t> and testis</a:t>
            </a:r>
          </a:p>
          <a:p>
            <a:r>
              <a:rPr lang="en-US" sz="3200" dirty="0" smtClean="0"/>
              <a:t>80% of secretors-Gastric </a:t>
            </a:r>
            <a:r>
              <a:rPr lang="en-US" sz="3200" dirty="0" err="1" smtClean="0"/>
              <a:t>juice,saliva</a:t>
            </a:r>
            <a:r>
              <a:rPr lang="en-US" sz="3200" dirty="0" smtClean="0"/>
              <a:t> and other body fluids</a:t>
            </a:r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Antibodies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US" sz="3600" dirty="0" err="1" smtClean="0"/>
              <a:t>Gammaglobulins</a:t>
            </a:r>
            <a:r>
              <a:rPr lang="en-US" sz="3600" dirty="0" smtClean="0"/>
              <a:t> –IGM type usually</a:t>
            </a:r>
          </a:p>
          <a:p>
            <a:pPr>
              <a:lnSpc>
                <a:spcPct val="200000"/>
              </a:lnSpc>
            </a:pPr>
            <a:r>
              <a:rPr lang="en-US" sz="3600" dirty="0" smtClean="0"/>
              <a:t>At birth-nil</a:t>
            </a:r>
          </a:p>
          <a:p>
            <a:pPr>
              <a:lnSpc>
                <a:spcPct val="200000"/>
              </a:lnSpc>
            </a:pPr>
            <a:r>
              <a:rPr lang="en-US" sz="3600" dirty="0" smtClean="0"/>
              <a:t>Ten years-Maximum concentration then decreases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Percentage of population having different blood groups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pic>
        <p:nvPicPr>
          <p:cNvPr id="4" name="Content Placeholder 3" descr="AsianJTransfusSci_2014_8_2_121_137452_t1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127319" y="1828800"/>
            <a:ext cx="7456707" cy="3124200"/>
          </a:xfrm>
        </p:spPr>
      </p:pic>
      <p:sp>
        <p:nvSpPr>
          <p:cNvPr id="5" name="Rectangle 4"/>
          <p:cNvSpPr/>
          <p:nvPr/>
        </p:nvSpPr>
        <p:spPr>
          <a:xfrm>
            <a:off x="1981200" y="5715000"/>
            <a:ext cx="3124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hlinkClick r:id="rId3"/>
              </a:rPr>
              <a:t>https://www.google.com/imgres?imgurl=http%3A%2F%2Fwww.ajts.org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Inheritance of blood groups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Depends on three genes A,B,O in the ninth pair of chromosome – A and B are dominant 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smtClean="0"/>
              <a:t>Bombay blood groups groups-No antigen A,B or H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248</TotalTime>
  <Words>986</Words>
  <Application>Microsoft Macintosh PowerPoint</Application>
  <PresentationFormat>On-screen Show (4:3)</PresentationFormat>
  <Paragraphs>222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Equity</vt:lpstr>
      <vt:lpstr>BLOOD GROUPS  AND  BLOOD TRANSFUSION</vt:lpstr>
      <vt:lpstr>Blood group systems </vt:lpstr>
      <vt:lpstr>PowerPoint Presentation</vt:lpstr>
      <vt:lpstr>Antigen and antibody</vt:lpstr>
      <vt:lpstr>ABO system</vt:lpstr>
      <vt:lpstr>        Antigens</vt:lpstr>
      <vt:lpstr>Antibodies</vt:lpstr>
      <vt:lpstr>Percentage of population having different blood groups</vt:lpstr>
      <vt:lpstr>Inheritance of blood groups</vt:lpstr>
      <vt:lpstr>Inheritance of blood group</vt:lpstr>
      <vt:lpstr>Rh group</vt:lpstr>
      <vt:lpstr>Inheritance of Rh group</vt:lpstr>
      <vt:lpstr>Rh inheritance</vt:lpstr>
      <vt:lpstr>      Blood transfusion</vt:lpstr>
      <vt:lpstr>Blood transfusion</vt:lpstr>
      <vt:lpstr>Blood transfusion</vt:lpstr>
      <vt:lpstr>Precautions before blood transfusion</vt:lpstr>
      <vt:lpstr>Blood  group compatibility</vt:lpstr>
      <vt:lpstr>Blood group compatibility</vt:lpstr>
      <vt:lpstr>Matching and cross matching</vt:lpstr>
      <vt:lpstr>PowerPoint Presentation</vt:lpstr>
      <vt:lpstr>ABO incompatibility</vt:lpstr>
      <vt:lpstr>PowerPoint Presentation</vt:lpstr>
      <vt:lpstr>PowerPoint Presentation</vt:lpstr>
      <vt:lpstr>PowerPoint Presentation</vt:lpstr>
      <vt:lpstr>complications</vt:lpstr>
      <vt:lpstr>PowerPoint Presentation</vt:lpstr>
      <vt:lpstr>Bombay blood group</vt:lpstr>
      <vt:lpstr>Importance of blood grouping</vt:lpstr>
      <vt:lpstr>Blood transfusion</vt:lpstr>
      <vt:lpstr>Hazards</vt:lpstr>
      <vt:lpstr>PowerPoint Presentation</vt:lpstr>
      <vt:lpstr>PowerPoint Presentation</vt:lpstr>
      <vt:lpstr>Exchange transfusion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GROUP</dc:title>
  <dc:creator>Dept of Physiology.</dc:creator>
  <cp:lastModifiedBy>Anoop S</cp:lastModifiedBy>
  <cp:revision>56</cp:revision>
  <dcterms:created xsi:type="dcterms:W3CDTF">2006-08-16T00:00:00Z</dcterms:created>
  <dcterms:modified xsi:type="dcterms:W3CDTF">2019-12-20T13:57:21Z</dcterms:modified>
</cp:coreProperties>
</file>